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53" r:id="rId4"/>
  </p:sldMasterIdLst>
  <p:notesMasterIdLst>
    <p:notesMasterId r:id="rId11"/>
  </p:notesMasterIdLst>
  <p:handoutMasterIdLst>
    <p:handoutMasterId r:id="rId12"/>
  </p:handoutMasterIdLst>
  <p:sldIdLst>
    <p:sldId id="294" r:id="rId5"/>
    <p:sldId id="278" r:id="rId6"/>
    <p:sldId id="328" r:id="rId7"/>
    <p:sldId id="337" r:id="rId8"/>
    <p:sldId id="338" r:id="rId9"/>
    <p:sldId id="272" r:id="rId10"/>
  </p:sldIdLst>
  <p:sldSz cx="12192000" cy="6858000"/>
  <p:notesSz cx="6950075" cy="9236075"/>
  <p:embeddedFontLst>
    <p:embeddedFont>
      <p:font typeface="Montserrat" panose="00000500000000000000" pitchFamily="2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0AB"/>
    <a:srgbClr val="F15927"/>
    <a:srgbClr val="7EC249"/>
    <a:srgbClr val="4A91C2"/>
    <a:srgbClr val="016938"/>
    <a:srgbClr val="CE4621"/>
    <a:srgbClr val="E6E6E6"/>
    <a:srgbClr val="B9B9B9"/>
    <a:srgbClr val="3F241B"/>
    <a:srgbClr val="00A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1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8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1733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1699" cy="463407"/>
          </a:xfrm>
          <a:prstGeom prst="rect">
            <a:avLst/>
          </a:prstGeom>
        </p:spPr>
        <p:txBody>
          <a:bodyPr vert="horz" lIns="92485" tIns="46243" rIns="92485" bIns="4624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7" y="1"/>
            <a:ext cx="3011699" cy="463407"/>
          </a:xfrm>
          <a:prstGeom prst="rect">
            <a:avLst/>
          </a:prstGeom>
        </p:spPr>
        <p:txBody>
          <a:bodyPr vert="horz" lIns="92485" tIns="46243" rIns="92485" bIns="46243" rtlCol="0"/>
          <a:lstStyle>
            <a:lvl1pPr algn="r">
              <a:defRPr sz="1200"/>
            </a:lvl1pPr>
          </a:lstStyle>
          <a:p>
            <a:fld id="{588ADFE5-5F87-457D-AED0-9E75E43E873E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5" tIns="46243" rIns="92485" bIns="4624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85" tIns="46243" rIns="92485" bIns="4624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6"/>
          </a:xfrm>
          <a:prstGeom prst="rect">
            <a:avLst/>
          </a:prstGeom>
        </p:spPr>
        <p:txBody>
          <a:bodyPr vert="horz" lIns="92485" tIns="46243" rIns="92485" bIns="4624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7" y="8772669"/>
            <a:ext cx="3011699" cy="463406"/>
          </a:xfrm>
          <a:prstGeom prst="rect">
            <a:avLst/>
          </a:prstGeom>
        </p:spPr>
        <p:txBody>
          <a:bodyPr vert="horz" lIns="92485" tIns="46243" rIns="92485" bIns="46243" rtlCol="0" anchor="b"/>
          <a:lstStyle>
            <a:lvl1pPr algn="r">
              <a:defRPr sz="1200"/>
            </a:lvl1pPr>
          </a:lstStyle>
          <a:p>
            <a:fld id="{09BF00D0-A55A-486D-A190-19EAD31D2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935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Michelle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E9F160-4342-4BED-A42E-A7A43F0027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781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Tracy – two projects were combined and will be installed at the same time\</a:t>
            </a:r>
          </a:p>
          <a:p>
            <a:r>
              <a:rPr lang="en-US" dirty="0"/>
              <a:t>Originally this was just 7</a:t>
            </a:r>
            <a:r>
              <a:rPr lang="en-US" baseline="30000" dirty="0"/>
              <a:t>th</a:t>
            </a:r>
            <a:r>
              <a:rPr lang="en-US" dirty="0"/>
              <a:t> and </a:t>
            </a:r>
            <a:r>
              <a:rPr lang="en-US" dirty="0" err="1"/>
              <a:t>greenview</a:t>
            </a:r>
            <a:r>
              <a:rPr lang="en-US" dirty="0"/>
              <a:t> s of </a:t>
            </a:r>
            <a:r>
              <a:rPr lang="en-US" dirty="0" err="1"/>
              <a:t>scio</a:t>
            </a:r>
            <a:r>
              <a:rPr lang="en-US" dirty="0"/>
              <a:t> church, but with the timing of everything we added the rest of </a:t>
            </a:r>
            <a:r>
              <a:rPr lang="en-US" dirty="0" err="1"/>
              <a:t>greenview</a:t>
            </a:r>
            <a:r>
              <a:rPr lang="en-US" dirty="0"/>
              <a:t> to stadium to be done all at the same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E9F160-4342-4BED-A42E-A7A43F0027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435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05A5E-CC67-45BA-BB3C-7CBB46ABAE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366CD-0956-4BF6-90EA-AD317B40D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F5965-D64B-43B7-9E94-1853079BE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C1A-7825-42AE-A2C9-984183EA6A9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CB75A-89C3-4D25-970E-C3D7EAAFF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DE072-9229-45C8-B0F3-AF32F76F4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2DC-87D5-4EAF-A13B-54F12C10F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7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1079E-84F1-4BE9-B097-9942E105F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9F2BB-A5E4-4939-B5CF-93D7CFE68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3298C-8018-454B-8002-6F4D8B5CA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C1A-7825-42AE-A2C9-984183EA6A9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891EE-4231-4A8D-8EF3-78FF32BA4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8FE6A-3A95-4C5F-A048-F4C43F58D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2DC-87D5-4EAF-A13B-54F12C10F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34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8E401-1CE4-4C2F-9EB1-9E2D9E155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CC891-64CC-4C73-A571-0B8709FB8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E359A-E1CB-4055-9522-9A10C25E7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C1A-7825-42AE-A2C9-984183EA6A9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A3874-D2D8-4AA7-B4B8-7E0596657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11AF5-8EA9-4F9E-ADB6-5E23BE072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2DC-87D5-4EAF-A13B-54F12C10F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1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DDA71-1B83-49CB-893D-6D88525B8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84BC0-D191-48AD-8E9B-9C88CAD2C7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F4B2DA-607D-476E-9ED3-EBAF01503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F1D34F-5258-44AA-9D9D-DDA9A3B5D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C1A-7825-42AE-A2C9-984183EA6A9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125D61-D804-49FA-B058-7A8D62ADC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BA09C-286B-466E-B4D5-6A177D92A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2DC-87D5-4EAF-A13B-54F12C10F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33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47F3-DB08-46BD-9D06-431ACBBD7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82379-A3FD-44C7-BFDF-28630F528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094E87-A2B6-4A09-AADC-B7C9B18D39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7BE1C0-CFF4-490A-BA18-4013667DD3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ADD7F8-1575-4B13-833F-25E09F27BF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E7639F-CF26-452F-9AF9-F9DD3261E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C1A-7825-42AE-A2C9-984183EA6A9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231794-BFBD-4E36-B925-4E289C528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5FD2E8-3B9D-4A56-B725-BB24723E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2DC-87D5-4EAF-A13B-54F12C10F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06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FA5B0-AAD9-4A75-8D2C-0B09DC41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76A43F-447A-462B-B10F-5CCCD8F9E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C1A-7825-42AE-A2C9-984183EA6A9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92417E-7B1B-46EA-9F5D-896DB80DF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D29982-37C8-4590-8532-B0385DE33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2DC-87D5-4EAF-A13B-54F12C10F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055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831B39-C621-408C-9567-69B05A376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C1A-7825-42AE-A2C9-984183EA6A9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6E4E22-4D49-45DF-83CA-B3F5A5135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83936-A342-44C8-B110-7010C8D8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2DC-87D5-4EAF-A13B-54F12C10F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19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A36C1-DA52-4858-ACEC-69ECD4A3B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64B83-27E7-46BC-83A7-857CDFC95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49E34-677F-4D52-AD65-64B246F2A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36322-22C1-4C55-AA5E-8E9CB3A21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C1A-7825-42AE-A2C9-984183EA6A9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E8742-C58C-4406-83C8-0D99D2F12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8199E8-D639-4C04-A474-EDC03FEB5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2DC-87D5-4EAF-A13B-54F12C10F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0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E59C0-7D03-4634-999B-B49893A63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31D00A-8CF5-4C33-B259-2990549B9F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B2C0A-E76D-4A22-A3F1-2BC05A0DD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F6DEB-9EF5-4335-BED5-C19644EB3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C1A-7825-42AE-A2C9-984183EA6A9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2D2FF1-41E1-4A73-BAD3-96F97B29E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3A9AB-0577-4D08-9975-FC2B89F0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2DC-87D5-4EAF-A13B-54F12C10F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3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F9B62-7AA0-49DF-AC8D-90770BB7C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A9A280-6519-4B67-B13E-AD17C4589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EFC33-9665-4DB2-800C-5C306F1E2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C1A-7825-42AE-A2C9-984183EA6A9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A0DA5-B170-469B-BC8D-AC12C1935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660F6-4821-4C75-91B9-C68F3A26B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2DC-87D5-4EAF-A13B-54F12C10F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17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696E83-C486-4F35-BFD5-499A4C772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2F23C7-B686-4DFA-BA54-3A33C12DB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399E7-8233-401F-B031-FB986BF2E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C1A-7825-42AE-A2C9-984183EA6A9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3ED26-BA88-4B25-B37D-DF7ACBDF5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F77D5-146D-41B3-AC70-264159BC6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C2DC-87D5-4EAF-A13B-54F12C10F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58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3440784"/>
          </a:xfrm>
          <a:prstGeom prst="rect">
            <a:avLst/>
          </a:prstGeom>
          <a:pattFill prst="divot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32539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6DB3B3-D5B1-4CC9-944C-D77024271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3C826-A893-40FE-BCFA-8139D18B2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1D680-5338-430D-8859-26132AE07B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F4C1A-7825-42AE-A2C9-984183EA6A99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903A6-C75E-43ED-9FB9-AA8E2FC1B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B865B-6C68-4D1A-941E-EE0AF6B9D8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AC2DC-87D5-4EAF-A13B-54F12C10F7E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80C5D7-7599-443D-9590-AE24C054776C}"/>
              </a:ext>
            </a:extLst>
          </p:cNvPr>
          <p:cNvSpPr/>
          <p:nvPr userDrawn="1"/>
        </p:nvSpPr>
        <p:spPr>
          <a:xfrm rot="10800000">
            <a:off x="-1" y="6335995"/>
            <a:ext cx="12192000" cy="522005"/>
          </a:xfrm>
          <a:prstGeom prst="rect">
            <a:avLst/>
          </a:prstGeom>
          <a:gradFill flip="none" rotWithShape="1">
            <a:gsLst>
              <a:gs pos="100000">
                <a:srgbClr val="7EC249"/>
              </a:gs>
              <a:gs pos="30000">
                <a:srgbClr val="DDF9B8">
                  <a:alpha val="52000"/>
                  <a:lumMod val="100000"/>
                </a:srgbClr>
              </a:gs>
            </a:gsLst>
            <a:lin ang="108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5478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isaac@a2gov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8702" y="1015747"/>
            <a:ext cx="7254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A91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Staff – City of Ann Arbor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299276" y="686578"/>
            <a:ext cx="0" cy="621557"/>
          </a:xfrm>
          <a:prstGeom prst="line">
            <a:avLst/>
          </a:prstGeom>
          <a:ln w="41275">
            <a:solidFill>
              <a:srgbClr val="F15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B85AE1A-9A38-40B6-AABA-F1641D3787D7}"/>
              </a:ext>
            </a:extLst>
          </p:cNvPr>
          <p:cNvSpPr txBox="1">
            <a:spLocks/>
          </p:cNvSpPr>
          <p:nvPr/>
        </p:nvSpPr>
        <p:spPr>
          <a:xfrm>
            <a:off x="6784619" y="1570345"/>
            <a:ext cx="4350551" cy="222716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Jasmine Isaac</a:t>
            </a:r>
          </a:p>
          <a:p>
            <a:pPr marL="0" indent="0">
              <a:buNone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Community Engagement Specialist</a:t>
            </a:r>
          </a:p>
          <a:p>
            <a:pPr marL="0" indent="0">
              <a:buNone/>
            </a:pPr>
            <a:r>
              <a:rPr lang="en-US" sz="3000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Jisaac@a2gov.org</a:t>
            </a:r>
            <a:r>
              <a:rPr lang="en-US" sz="30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734.794.6320 ext. 425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149393-5B71-43A1-B9C8-9B4229E41D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302" y="279234"/>
            <a:ext cx="2225090" cy="2227168"/>
          </a:xfrm>
          <a:prstGeom prst="rect">
            <a:avLst/>
          </a:prstGeom>
        </p:spPr>
      </p:pic>
      <p:pic>
        <p:nvPicPr>
          <p:cNvPr id="4" name="Graphic 3" descr="Users">
            <a:extLst>
              <a:ext uri="{FF2B5EF4-FFF2-40B4-BE49-F238E27FC236}">
                <a16:creationId xmlns:a16="http://schemas.microsoft.com/office/drawing/2014/main" id="{2C82C5B2-14E2-445B-A23F-CFF20DF41D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6163" y="558547"/>
            <a:ext cx="914400" cy="9144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DE1009-C63C-C275-2480-B5ED593953C9}"/>
              </a:ext>
            </a:extLst>
          </p:cNvPr>
          <p:cNvSpPr txBox="1">
            <a:spLocks/>
          </p:cNvSpPr>
          <p:nvPr/>
        </p:nvSpPr>
        <p:spPr>
          <a:xfrm>
            <a:off x="1140563" y="1680430"/>
            <a:ext cx="4670959" cy="222716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latin typeface="Arial"/>
                <a:cs typeface="Arial"/>
              </a:rPr>
              <a:t>Francisca Chan</a:t>
            </a:r>
          </a:p>
          <a:p>
            <a:pPr marL="0" indent="0">
              <a:buNone/>
            </a:pPr>
            <a:r>
              <a:rPr lang="en-US" sz="3000" dirty="0">
                <a:latin typeface="Arial"/>
                <a:cs typeface="Arial"/>
              </a:rPr>
              <a:t>Project Manager</a:t>
            </a:r>
          </a:p>
          <a:p>
            <a:pPr marL="0" indent="0">
              <a:buNone/>
            </a:pPr>
            <a:r>
              <a:rPr lang="en-US" sz="3000" u="sng" dirty="0">
                <a:latin typeface="Arial"/>
                <a:cs typeface="Arial"/>
              </a:rPr>
              <a:t>fchan@a2gov.org</a:t>
            </a:r>
            <a:endParaRPr lang="en-US" sz="3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000" dirty="0">
                <a:latin typeface="Arial"/>
                <a:cs typeface="Arial"/>
              </a:rPr>
              <a:t>734.794.6410 ext. 43701</a:t>
            </a:r>
          </a:p>
          <a:p>
            <a:pPr marL="0" indent="0">
              <a:buNone/>
            </a:pPr>
            <a:endParaRPr lang="en-US" sz="20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3000" b="1" dirty="0">
                <a:latin typeface="Arial"/>
                <a:cs typeface="Arial"/>
              </a:rPr>
              <a:t>Luke Liu</a:t>
            </a:r>
          </a:p>
          <a:p>
            <a:pPr marL="0" indent="0">
              <a:buNone/>
            </a:pPr>
            <a:r>
              <a:rPr lang="en-US" sz="3000" dirty="0">
                <a:latin typeface="Arial"/>
                <a:cs typeface="Arial"/>
              </a:rPr>
              <a:t>Transportation Engineer</a:t>
            </a:r>
          </a:p>
          <a:p>
            <a:pPr marL="0" indent="0">
              <a:buNone/>
            </a:pPr>
            <a:r>
              <a:rPr lang="en-US" sz="3000" u="sng" dirty="0">
                <a:latin typeface="Arial"/>
                <a:cs typeface="Arial"/>
              </a:rPr>
              <a:t>yliu@a2gov.org</a:t>
            </a:r>
            <a:endParaRPr lang="en-US" sz="3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000" dirty="0">
                <a:latin typeface="Arial"/>
                <a:cs typeface="Arial"/>
              </a:rPr>
              <a:t>734.794.6410 ext. 43637</a:t>
            </a:r>
          </a:p>
          <a:p>
            <a:pPr marL="0" indent="0">
              <a:buNone/>
            </a:pPr>
            <a:endParaRPr lang="en-US" sz="2000" dirty="0">
              <a:latin typeface="Arial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4F9912-0492-1538-0EEC-DA5102D5E15F}"/>
              </a:ext>
            </a:extLst>
          </p:cNvPr>
          <p:cNvSpPr txBox="1"/>
          <p:nvPr/>
        </p:nvSpPr>
        <p:spPr>
          <a:xfrm>
            <a:off x="1319037" y="314282"/>
            <a:ext cx="89849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4A91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Westgate Water Main Replacement Project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132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80356" y="816752"/>
            <a:ext cx="7254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A91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Purpose and Overview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280761" y="779970"/>
            <a:ext cx="0" cy="621557"/>
          </a:xfrm>
          <a:prstGeom prst="line">
            <a:avLst/>
          </a:prstGeom>
          <a:ln w="41275">
            <a:solidFill>
              <a:srgbClr val="F15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23D3F22-F4D2-42A5-B36B-D1090F7B0478}"/>
              </a:ext>
            </a:extLst>
          </p:cNvPr>
          <p:cNvSpPr txBox="1">
            <a:spLocks/>
          </p:cNvSpPr>
          <p:nvPr/>
        </p:nvSpPr>
        <p:spPr>
          <a:xfrm>
            <a:off x="1182866" y="1929843"/>
            <a:ext cx="10405230" cy="215961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Replace the 1960’s watermain in Westgate Shopping Center to improve water pressure and reliability.</a:t>
            </a:r>
          </a:p>
          <a:p>
            <a:pPr marL="342900" marR="0" lvl="0" indent="-3429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Replace over 1,600 ft watermain and associated valves. </a:t>
            </a:r>
            <a:r>
              <a:rPr kumimoji="0" lang="en-US" sz="3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Reconnect water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service </a:t>
            </a:r>
            <a:r>
              <a:rPr kumimoji="0" lang="en-US" sz="3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connections to the new watermain.</a:t>
            </a:r>
          </a:p>
          <a:p>
            <a:pPr marL="342900" marR="0" lvl="0" indent="-34290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Restore parking lot areas after construction is completed.</a:t>
            </a:r>
          </a:p>
          <a:p>
            <a:pPr>
              <a:spcBef>
                <a:spcPts val="3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Traffic cone">
            <a:extLst>
              <a:ext uri="{FF2B5EF4-FFF2-40B4-BE49-F238E27FC236}">
                <a16:creationId xmlns:a16="http://schemas.microsoft.com/office/drawing/2014/main" id="{7546B164-6BA7-4DDE-BC1C-D33AB47D6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6767" y="71671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5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17893" y="690412"/>
            <a:ext cx="519394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solidFill>
                  <a:srgbClr val="4A91C2"/>
                </a:solidFill>
                <a:latin typeface="Arial"/>
                <a:cs typeface="Arial"/>
              </a:rPr>
              <a:t>Project Boundaries:</a:t>
            </a:r>
            <a:endParaRPr lang="en-US" sz="32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336512" y="712173"/>
            <a:ext cx="0" cy="621557"/>
          </a:xfrm>
          <a:prstGeom prst="line">
            <a:avLst/>
          </a:prstGeom>
          <a:ln w="41275">
            <a:solidFill>
              <a:srgbClr val="F15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23D3F22-F4D2-42A5-B36B-D1090F7B0478}"/>
              </a:ext>
            </a:extLst>
          </p:cNvPr>
          <p:cNvSpPr txBox="1">
            <a:spLocks/>
          </p:cNvSpPr>
          <p:nvPr/>
        </p:nvSpPr>
        <p:spPr>
          <a:xfrm>
            <a:off x="1854201" y="2417016"/>
            <a:ext cx="8940800" cy="222716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8556F0-FC89-BFCF-8524-AA00590C05E1}"/>
              </a:ext>
            </a:extLst>
          </p:cNvPr>
          <p:cNvSpPr txBox="1"/>
          <p:nvPr/>
        </p:nvSpPr>
        <p:spPr>
          <a:xfrm>
            <a:off x="396010" y="1399848"/>
            <a:ext cx="4802016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Westgate Shopping Center</a:t>
            </a:r>
          </a:p>
          <a:p>
            <a:pPr>
              <a:defRPr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West Phase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East Phase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North Tie In at Maple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South Tie In at Maple</a:t>
            </a:r>
          </a:p>
          <a:p>
            <a:pPr>
              <a:defRPr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Additional construction staging areas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 descr="Map with pin with solid fill">
            <a:extLst>
              <a:ext uri="{FF2B5EF4-FFF2-40B4-BE49-F238E27FC236}">
                <a16:creationId xmlns:a16="http://schemas.microsoft.com/office/drawing/2014/main" id="{F353605C-DCE1-2FA9-20F1-D81CCA2587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010" y="565751"/>
            <a:ext cx="814739" cy="8147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789BB1-4A16-6755-C30B-5107ECA8E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4585365" y="5093731"/>
            <a:ext cx="1285897" cy="1182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CC0BFF-BE0A-6347-0222-08A7043028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-9110"/>
            <a:ext cx="5699989" cy="680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17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1212" y="717167"/>
            <a:ext cx="7254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A91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 Impacts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261110" y="640976"/>
            <a:ext cx="0" cy="621557"/>
          </a:xfrm>
          <a:prstGeom prst="line">
            <a:avLst/>
          </a:prstGeom>
          <a:ln w="41275">
            <a:solidFill>
              <a:srgbClr val="F15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23D3F22-F4D2-42A5-B36B-D1090F7B0478}"/>
              </a:ext>
            </a:extLst>
          </p:cNvPr>
          <p:cNvSpPr txBox="1">
            <a:spLocks/>
          </p:cNvSpPr>
          <p:nvPr/>
        </p:nvSpPr>
        <p:spPr>
          <a:xfrm>
            <a:off x="1261110" y="1597935"/>
            <a:ext cx="9639042" cy="399596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Tentative Start Date: May 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2025; End date: Late August 2025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Temporary parking restrictions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Dust and noise during working hours</a:t>
            </a:r>
          </a:p>
          <a:p>
            <a:pPr algn="l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Some temporary water service interruptions with notice provided, one short 30 min and one long approximate 8 hours.</a:t>
            </a:r>
          </a:p>
          <a:p>
            <a:pPr>
              <a:spcBef>
                <a:spcPts val="3000"/>
              </a:spcBef>
            </a:pPr>
            <a:endParaRPr lang="en-US" sz="2400" dirty="0"/>
          </a:p>
        </p:txBody>
      </p:sp>
      <p:pic>
        <p:nvPicPr>
          <p:cNvPr id="4" name="Graphic 3" descr="Traffic cone">
            <a:extLst>
              <a:ext uri="{FF2B5EF4-FFF2-40B4-BE49-F238E27FC236}">
                <a16:creationId xmlns:a16="http://schemas.microsoft.com/office/drawing/2014/main" id="{7546B164-6BA7-4DDE-BC1C-D33AB47D6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0969" y="5523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53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1212" y="717167"/>
            <a:ext cx="7254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A91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 Impacts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261110" y="640976"/>
            <a:ext cx="0" cy="621557"/>
          </a:xfrm>
          <a:prstGeom prst="line">
            <a:avLst/>
          </a:prstGeom>
          <a:ln w="41275">
            <a:solidFill>
              <a:srgbClr val="F15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23D3F22-F4D2-42A5-B36B-D1090F7B0478}"/>
              </a:ext>
            </a:extLst>
          </p:cNvPr>
          <p:cNvSpPr txBox="1">
            <a:spLocks/>
          </p:cNvSpPr>
          <p:nvPr/>
        </p:nvSpPr>
        <p:spPr>
          <a:xfrm>
            <a:off x="1466724" y="1466755"/>
            <a:ext cx="9189882" cy="4468404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Access and services will be maintained:</a:t>
            </a:r>
          </a:p>
          <a:p>
            <a:pPr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Local access for residents/business owners </a:t>
            </a:r>
          </a:p>
          <a:p>
            <a:pPr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Driveways – some exceptions </a:t>
            </a:r>
          </a:p>
          <a:p>
            <a:pPr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Emergency vehicles</a:t>
            </a:r>
          </a:p>
          <a:p>
            <a:pPr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Mail/deliveries </a:t>
            </a:r>
          </a:p>
          <a:p>
            <a:pPr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Cart and dumpster collections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3000"/>
              </a:spcBef>
            </a:pPr>
            <a:endParaRPr lang="en-US" sz="2400" dirty="0"/>
          </a:p>
        </p:txBody>
      </p:sp>
      <p:pic>
        <p:nvPicPr>
          <p:cNvPr id="4" name="Graphic 3" descr="Traffic cone">
            <a:extLst>
              <a:ext uri="{FF2B5EF4-FFF2-40B4-BE49-F238E27FC236}">
                <a16:creationId xmlns:a16="http://schemas.microsoft.com/office/drawing/2014/main" id="{7546B164-6BA7-4DDE-BC1C-D33AB47D6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0969" y="5523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45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8814" y="1955734"/>
            <a:ext cx="504504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>
                <a:solidFill>
                  <a:srgbClr val="4A91C2"/>
                </a:solidFill>
                <a:latin typeface="Arial"/>
                <a:cs typeface="Arial"/>
              </a:rPr>
              <a:t>Follow-up Expectations </a:t>
            </a:r>
            <a:endParaRPr lang="en-US" sz="3200" b="1" dirty="0">
              <a:solidFill>
                <a:srgbClr val="4A91C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202810" y="1955853"/>
            <a:ext cx="0" cy="621557"/>
          </a:xfrm>
          <a:prstGeom prst="line">
            <a:avLst/>
          </a:prstGeom>
          <a:ln w="41275">
            <a:solidFill>
              <a:srgbClr val="F15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23D3F22-F4D2-42A5-B36B-D1090F7B0478}"/>
              </a:ext>
            </a:extLst>
          </p:cNvPr>
          <p:cNvSpPr txBox="1">
            <a:spLocks/>
          </p:cNvSpPr>
          <p:nvPr/>
        </p:nvSpPr>
        <p:spPr>
          <a:xfrm>
            <a:off x="1425038" y="2967870"/>
            <a:ext cx="10137421" cy="25913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For additional questions and concerns, please fill out the contact survey on the website.</a:t>
            </a:r>
          </a:p>
          <a:p>
            <a:pPr algn="just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LINK: https://engage.a2gov.org/westgatewaterproject</a:t>
            </a:r>
          </a:p>
          <a:p>
            <a:pPr algn="just"/>
            <a:endParaRPr lang="en-US" sz="2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 descr="Share with person">
            <a:extLst>
              <a:ext uri="{FF2B5EF4-FFF2-40B4-BE49-F238E27FC236}">
                <a16:creationId xmlns:a16="http://schemas.microsoft.com/office/drawing/2014/main" id="{FEE30868-3780-4E1F-A2AD-6974D09A4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2647" y="180943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2753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38727A8F5D0448B413E297A6F45F18" ma:contentTypeVersion="13" ma:contentTypeDescription="Create a new document." ma:contentTypeScope="" ma:versionID="e674846c12452540fa87115b2dec4118">
  <xsd:schema xmlns:xsd="http://www.w3.org/2001/XMLSchema" xmlns:xs="http://www.w3.org/2001/XMLSchema" xmlns:p="http://schemas.microsoft.com/office/2006/metadata/properties" xmlns:ns1="http://schemas.microsoft.com/sharepoint/v3" xmlns:ns3="91a986cc-e81e-4c7c-96a1-a9b57cbc2109" xmlns:ns4="abd120c4-c1ca-45b8-86df-e0269d33c8c9" targetNamespace="http://schemas.microsoft.com/office/2006/metadata/properties" ma:root="true" ma:fieldsID="b40d40f45d481c0d492d29a9326aeac3" ns1:_="" ns3:_="" ns4:_="">
    <xsd:import namespace="http://schemas.microsoft.com/sharepoint/v3"/>
    <xsd:import namespace="91a986cc-e81e-4c7c-96a1-a9b57cbc2109"/>
    <xsd:import namespace="abd120c4-c1ca-45b8-86df-e0269d33c8c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a986cc-e81e-4c7c-96a1-a9b57cbc21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120c4-c1ca-45b8-86df-e0269d33c8c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E338338-D4DE-4A12-A56E-125BD9C5C9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3744F6-5C94-4607-AFD1-7136D77909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1a986cc-e81e-4c7c-96a1-a9b57cbc2109"/>
    <ds:schemaRef ds:uri="abd120c4-c1ca-45b8-86df-e0269d33c8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B7F759-6799-49BE-8808-FA4C1698CECB}">
  <ds:schemaRefs>
    <ds:schemaRef ds:uri="http://purl.org/dc/elements/1.1/"/>
    <ds:schemaRef ds:uri="91a986cc-e81e-4c7c-96a1-a9b57cbc2109"/>
    <ds:schemaRef ds:uri="http://www.w3.org/XML/1998/namespace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schemas.microsoft.com/sharepoint/v3"/>
    <ds:schemaRef ds:uri="abd120c4-c1ca-45b8-86df-e0269d33c8c9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4097</TotalTime>
  <Words>279</Words>
  <Application>Microsoft Office PowerPoint</Application>
  <PresentationFormat>Widescreen</PresentationFormat>
  <Paragraphs>50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 Light</vt:lpstr>
      <vt:lpstr>Arial</vt:lpstr>
      <vt:lpstr>Calibri</vt:lpstr>
      <vt:lpstr>Montserrat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City of Ann Arbor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Petrie, Kaylan</dc:creator>
  <cp:lastModifiedBy>Chan, Francisca</cp:lastModifiedBy>
  <cp:revision>289</cp:revision>
  <cp:lastPrinted>2025-03-13T20:03:09Z</cp:lastPrinted>
  <dcterms:created xsi:type="dcterms:W3CDTF">2018-10-02T15:29:38Z</dcterms:created>
  <dcterms:modified xsi:type="dcterms:W3CDTF">2025-03-13T20:04:42Z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0x0101004A38727A8F5D0448B413E297A6F45F18</vt:lpwstr>
  </property>
</Properties>
</file>